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8" r:id="rId3"/>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2"/>
    <p:restoredTop sz="96512"/>
  </p:normalViewPr>
  <p:slideViewPr>
    <p:cSldViewPr snapToGrid="0">
      <p:cViewPr varScale="1">
        <p:scale>
          <a:sx n="119" d="100"/>
          <a:sy n="119" d="100"/>
        </p:scale>
        <p:origin x="111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CD87A-2F96-304B-B94A-FE0C4BF8BA46}"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243924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CD87A-2F96-304B-B94A-FE0C4BF8BA46}"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159543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CD87A-2F96-304B-B94A-FE0C4BF8BA46}"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17906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CD87A-2F96-304B-B94A-FE0C4BF8BA46}"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148593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CD87A-2F96-304B-B94A-FE0C4BF8BA46}"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298062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8CD87A-2F96-304B-B94A-FE0C4BF8BA46}"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32744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CD87A-2F96-304B-B94A-FE0C4BF8BA46}" type="datetimeFigureOut">
              <a:rPr lang="en-US" smtClean="0"/>
              <a:t>6/7/24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137171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8CD87A-2F96-304B-B94A-FE0C4BF8BA46}" type="datetimeFigureOut">
              <a:rPr lang="en-US" smtClean="0"/>
              <a:t>6/7/24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57661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CD87A-2F96-304B-B94A-FE0C4BF8BA46}" type="datetimeFigureOut">
              <a:rPr lang="en-US" smtClean="0"/>
              <a:t>6/7/24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251454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88CD87A-2F96-304B-B94A-FE0C4BF8BA46}"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240764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388CD87A-2F96-304B-B94A-FE0C4BF8BA46}"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21F02-0FEC-9F40-BE27-678E1F01D7B8}" type="slidenum">
              <a:rPr lang="en-US" smtClean="0"/>
              <a:t>‹#›</a:t>
            </a:fld>
            <a:endParaRPr lang="en-US"/>
          </a:p>
        </p:txBody>
      </p:sp>
    </p:spTree>
    <p:extLst>
      <p:ext uri="{BB962C8B-B14F-4D97-AF65-F5344CB8AC3E}">
        <p14:creationId xmlns:p14="http://schemas.microsoft.com/office/powerpoint/2010/main" val="205727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789"/>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388CD87A-2F96-304B-B94A-FE0C4BF8BA46}" type="datetimeFigureOut">
              <a:rPr lang="en-US" smtClean="0"/>
              <a:t>6/7/24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BCB21F02-0FEC-9F40-BE27-678E1F01D7B8}" type="slidenum">
              <a:rPr lang="en-US" smtClean="0"/>
              <a:t>‹#›</a:t>
            </a:fld>
            <a:endParaRPr lang="en-US"/>
          </a:p>
        </p:txBody>
      </p:sp>
    </p:spTree>
    <p:extLst>
      <p:ext uri="{BB962C8B-B14F-4D97-AF65-F5344CB8AC3E}">
        <p14:creationId xmlns:p14="http://schemas.microsoft.com/office/powerpoint/2010/main" val="1922447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hyperlink" Target="mailto:donations@usla.c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membership@usla.ca" TargetMode="External"/><Relationship Id="rId5" Type="http://schemas.openxmlformats.org/officeDocument/2006/relationships/hyperlink" Target="http://www.usla.ca/" TargetMode="External"/><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usla.ca/"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ody of water with trees and a pink sky&#10;&#10;Description automatically generated">
            <a:extLst>
              <a:ext uri="{FF2B5EF4-FFF2-40B4-BE49-F238E27FC236}">
                <a16:creationId xmlns:a16="http://schemas.microsoft.com/office/drawing/2014/main" id="{32F956E7-86A8-2384-3009-3E7141FAA220}"/>
              </a:ext>
            </a:extLst>
          </p:cNvPr>
          <p:cNvPicPr>
            <a:picLocks noChangeAspect="1"/>
          </p:cNvPicPr>
          <p:nvPr/>
        </p:nvPicPr>
        <p:blipFill rotWithShape="1">
          <a:blip r:embed="rId2">
            <a:alphaModFix amt="15000"/>
          </a:blip>
          <a:srcRect l="1977" r="1693"/>
          <a:stretch/>
        </p:blipFill>
        <p:spPr>
          <a:xfrm>
            <a:off x="446317" y="461659"/>
            <a:ext cx="4332513" cy="6853539"/>
          </a:xfrm>
          <a:prstGeom prst="rect">
            <a:avLst/>
          </a:prstGeom>
        </p:spPr>
      </p:pic>
      <p:pic>
        <p:nvPicPr>
          <p:cNvPr id="17" name="Picture 16" descr="A group of people in boats on a lake&#10;&#10;Description automatically generated">
            <a:extLst>
              <a:ext uri="{FF2B5EF4-FFF2-40B4-BE49-F238E27FC236}">
                <a16:creationId xmlns:a16="http://schemas.microsoft.com/office/drawing/2014/main" id="{C1CDD137-8ADB-A2D7-95AD-14A42FA2D2F9}"/>
              </a:ext>
            </a:extLst>
          </p:cNvPr>
          <p:cNvPicPr>
            <a:picLocks noChangeAspect="1"/>
          </p:cNvPicPr>
          <p:nvPr/>
        </p:nvPicPr>
        <p:blipFill rotWithShape="1">
          <a:blip r:embed="rId3">
            <a:alphaModFix amt="15000"/>
          </a:blip>
          <a:srcRect t="10319"/>
          <a:stretch/>
        </p:blipFill>
        <p:spPr>
          <a:xfrm>
            <a:off x="5246622" y="940072"/>
            <a:ext cx="4343396" cy="2921405"/>
          </a:xfrm>
          <a:prstGeom prst="rect">
            <a:avLst/>
          </a:prstGeom>
        </p:spPr>
      </p:pic>
      <p:pic>
        <p:nvPicPr>
          <p:cNvPr id="16" name="Picture 15" descr="A group of people rowing a canoe&#10;&#10;Description automatically generated">
            <a:extLst>
              <a:ext uri="{FF2B5EF4-FFF2-40B4-BE49-F238E27FC236}">
                <a16:creationId xmlns:a16="http://schemas.microsoft.com/office/drawing/2014/main" id="{0D774095-3B51-BFCF-9022-0AD4BFC63784}"/>
              </a:ext>
            </a:extLst>
          </p:cNvPr>
          <p:cNvPicPr>
            <a:picLocks noChangeAspect="1"/>
          </p:cNvPicPr>
          <p:nvPr/>
        </p:nvPicPr>
        <p:blipFill rotWithShape="1">
          <a:blip r:embed="rId4">
            <a:alphaModFix amt="15000"/>
          </a:blip>
          <a:srcRect r="19988"/>
          <a:stretch/>
        </p:blipFill>
        <p:spPr>
          <a:xfrm>
            <a:off x="5246914" y="3842654"/>
            <a:ext cx="4343396" cy="3054419"/>
          </a:xfrm>
          <a:prstGeom prst="rect">
            <a:avLst/>
          </a:prstGeom>
        </p:spPr>
      </p:pic>
      <p:sp>
        <p:nvSpPr>
          <p:cNvPr id="4" name="Rectangle 3">
            <a:extLst>
              <a:ext uri="{FF2B5EF4-FFF2-40B4-BE49-F238E27FC236}">
                <a16:creationId xmlns:a16="http://schemas.microsoft.com/office/drawing/2014/main" id="{B9D021B4-D3BB-983C-72EB-9CDF88106B3E}"/>
              </a:ext>
            </a:extLst>
          </p:cNvPr>
          <p:cNvSpPr/>
          <p:nvPr/>
        </p:nvSpPr>
        <p:spPr>
          <a:xfrm>
            <a:off x="457199" y="457201"/>
            <a:ext cx="4343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a:solidFill>
                <a:schemeClr val="tx1"/>
              </a:solidFill>
            </a:endParaRPr>
          </a:p>
          <a:p>
            <a:endParaRPr lang="en-US" sz="1500" dirty="0">
              <a:solidFill>
                <a:schemeClr val="tx1"/>
              </a:solidFill>
            </a:endParaRPr>
          </a:p>
          <a:p>
            <a:endParaRPr lang="en-US" sz="1500" dirty="0">
              <a:solidFill>
                <a:schemeClr val="tx1"/>
              </a:solidFill>
            </a:endParaRPr>
          </a:p>
          <a:p>
            <a:endParaRPr lang="en-US" sz="1400" dirty="0">
              <a:solidFill>
                <a:schemeClr val="tx1"/>
              </a:solidFill>
            </a:endParaRPr>
          </a:p>
          <a:p>
            <a:r>
              <a:rPr lang="en-US" sz="1400" dirty="0">
                <a:solidFill>
                  <a:schemeClr val="tx1"/>
                </a:solidFill>
              </a:rPr>
              <a:t>Dear fellow Stoney Lake residents and visitors,</a:t>
            </a:r>
          </a:p>
          <a:p>
            <a:pPr>
              <a:spcBef>
                <a:spcPts val="1200"/>
              </a:spcBef>
            </a:pPr>
            <a:r>
              <a:rPr lang="en-US" sz="1400" i="0" u="none" strike="noStrike" dirty="0">
                <a:solidFill>
                  <a:srgbClr val="000000"/>
                </a:solidFill>
                <a:effectLst/>
              </a:rPr>
              <a:t>The Upper Stoney Lake Association is a group of residents who work to foster community, and advocate for the interests of Stoney Lakers. </a:t>
            </a:r>
          </a:p>
          <a:p>
            <a:pPr>
              <a:spcBef>
                <a:spcPts val="600"/>
              </a:spcBef>
            </a:pPr>
            <a:r>
              <a:rPr lang="en-US" sz="1400" dirty="0">
                <a:solidFill>
                  <a:schemeClr val="tx1"/>
                </a:solidFill>
              </a:rPr>
              <a:t>Our dedicated volunteers plan and organize the yearly USLA Regatta, Art Show, dances, Fishing Derby, Stoney Lake Paddle, book club, fitness classes, volleyball, youth activities, and other social events, which create lasting Stoney Lake memories for all.</a:t>
            </a:r>
            <a:endParaRPr lang="en-US" sz="1400" dirty="0">
              <a:solidFill>
                <a:srgbClr val="000000"/>
              </a:solidFill>
            </a:endParaRPr>
          </a:p>
          <a:p>
            <a:pPr>
              <a:spcBef>
                <a:spcPts val="600"/>
              </a:spcBef>
            </a:pPr>
            <a:r>
              <a:rPr lang="en-US" sz="1400" dirty="0">
                <a:solidFill>
                  <a:schemeClr val="tx1"/>
                </a:solidFill>
              </a:rPr>
              <a:t>We are your advocates and voice to local government.  We monitor water quality testing, fish, weed, and wildlife studies, coordinate the marking of rocks and shoals, maintain and operate the USLA Pavilion, and work hard to keep you up to date.  We do this through our website, newsletters, email blasts, social media, Annual General Meeting, and one-on-one contact.</a:t>
            </a:r>
          </a:p>
          <a:p>
            <a:pPr>
              <a:spcBef>
                <a:spcPts val="600"/>
              </a:spcBef>
            </a:pPr>
            <a:r>
              <a:rPr lang="en-US" sz="1400" dirty="0">
                <a:solidFill>
                  <a:schemeClr val="tx1"/>
                </a:solidFill>
              </a:rPr>
              <a:t>To keep things running we require financial support from the residents in the form of a membership fee for each family (including children up to 25).  We hope that you will take the time to show your support with your membership.  For current rates, scan the QR code, or go to </a:t>
            </a:r>
            <a:r>
              <a:rPr lang="en-US" sz="1400" dirty="0">
                <a:solidFill>
                  <a:schemeClr val="tx1"/>
                </a:solidFill>
                <a:hlinkClick r:id="rId5"/>
              </a:rPr>
              <a:t>www.usla.ca</a:t>
            </a:r>
            <a:r>
              <a:rPr lang="en-US" sz="1400" dirty="0">
                <a:solidFill>
                  <a:schemeClr val="tx1"/>
                </a:solidFill>
              </a:rPr>
              <a:t> and click Join, or email us.   One time donations are also greatly appreciated.</a:t>
            </a:r>
          </a:p>
          <a:p>
            <a:pPr>
              <a:spcBef>
                <a:spcPts val="600"/>
              </a:spcBef>
            </a:pPr>
            <a:r>
              <a:rPr lang="en-US" sz="1400" dirty="0">
                <a:solidFill>
                  <a:schemeClr val="tx1"/>
                </a:solidFill>
              </a:rPr>
              <a:t>Thank you in advance for your support,</a:t>
            </a:r>
          </a:p>
          <a:p>
            <a:pPr>
              <a:spcBef>
                <a:spcPts val="600"/>
              </a:spcBef>
            </a:pPr>
            <a:r>
              <a:rPr lang="en-US" sz="1400" dirty="0">
                <a:solidFill>
                  <a:schemeClr val="tx1"/>
                </a:solidFill>
              </a:rPr>
              <a:t>Your USLA volunteer executive</a:t>
            </a:r>
          </a:p>
        </p:txBody>
      </p:sp>
      <p:sp>
        <p:nvSpPr>
          <p:cNvPr id="5" name="Rectangle 4">
            <a:extLst>
              <a:ext uri="{FF2B5EF4-FFF2-40B4-BE49-F238E27FC236}">
                <a16:creationId xmlns:a16="http://schemas.microsoft.com/office/drawing/2014/main" id="{CEAE833C-526B-56D4-48A3-E38E09D55AFD}"/>
              </a:ext>
            </a:extLst>
          </p:cNvPr>
          <p:cNvSpPr/>
          <p:nvPr/>
        </p:nvSpPr>
        <p:spPr>
          <a:xfrm>
            <a:off x="5246914" y="468084"/>
            <a:ext cx="4343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0" rtlCol="0" anchor="t"/>
          <a:lstStyle/>
          <a:p>
            <a:pPr algn="ctr"/>
            <a:endParaRPr lang="en-US" dirty="0">
              <a:solidFill>
                <a:schemeClr val="tx1"/>
              </a:solidFill>
            </a:endParaRPr>
          </a:p>
          <a:p>
            <a:pPr>
              <a:spcBef>
                <a:spcPts val="1100"/>
              </a:spcBef>
            </a:pPr>
            <a:r>
              <a:rPr lang="en-US" sz="1400" dirty="0">
                <a:solidFill>
                  <a:schemeClr val="tx1"/>
                </a:solidFill>
              </a:rPr>
              <a:t>Pay your membership fee, or donation in several ways:</a:t>
            </a:r>
          </a:p>
          <a:p>
            <a:pPr marL="285750" indent="-285750">
              <a:spcBef>
                <a:spcPts val="400"/>
              </a:spcBef>
              <a:buClr>
                <a:srgbClr val="FF0000"/>
              </a:buClr>
              <a:buFont typeface="Wingdings" pitchFamily="2" charset="2"/>
              <a:buChar char="§"/>
            </a:pPr>
            <a:r>
              <a:rPr lang="en-US" sz="1400" dirty="0">
                <a:solidFill>
                  <a:schemeClr val="tx1"/>
                </a:solidFill>
              </a:rPr>
              <a:t>Use the QR, or go to </a:t>
            </a:r>
            <a:r>
              <a:rPr lang="en-US" sz="1400" dirty="0">
                <a:solidFill>
                  <a:schemeClr val="tx1"/>
                </a:solidFill>
                <a:hlinkClick r:id="rId5"/>
              </a:rPr>
              <a:t>www.usla.ca</a:t>
            </a:r>
            <a:r>
              <a:rPr lang="en-US" sz="1400" dirty="0">
                <a:solidFill>
                  <a:schemeClr val="tx1"/>
                </a:solidFill>
              </a:rPr>
              <a:t> and log in                  or click Join at the bottom of the homepage,                  and use your credit card at check out</a:t>
            </a:r>
          </a:p>
          <a:p>
            <a:pPr marL="285750" indent="-285750">
              <a:spcBef>
                <a:spcPts val="400"/>
              </a:spcBef>
              <a:buClr>
                <a:srgbClr val="FF0000"/>
              </a:buClr>
              <a:buFont typeface="Wingdings" pitchFamily="2" charset="2"/>
              <a:buChar char="§"/>
            </a:pPr>
            <a:r>
              <a:rPr lang="en-US" sz="1400" dirty="0">
                <a:solidFill>
                  <a:schemeClr val="tx1"/>
                </a:solidFill>
              </a:rPr>
              <a:t>Or, send an e-transfer using the email address </a:t>
            </a:r>
            <a:r>
              <a:rPr lang="en-US" sz="1400" dirty="0">
                <a:solidFill>
                  <a:schemeClr val="tx1"/>
                </a:solidFill>
                <a:hlinkClick r:id="rId6"/>
              </a:rPr>
              <a:t>membership@usla.ca</a:t>
            </a:r>
            <a:r>
              <a:rPr lang="en-US" sz="1400" dirty="0">
                <a:solidFill>
                  <a:schemeClr val="tx1"/>
                </a:solidFill>
              </a:rPr>
              <a:t>, then go to </a:t>
            </a:r>
            <a:r>
              <a:rPr lang="en-US" sz="1400" dirty="0">
                <a:solidFill>
                  <a:schemeClr val="tx1"/>
                </a:solidFill>
                <a:hlinkClick r:id="rId5"/>
              </a:rPr>
              <a:t>www.usla.ca</a:t>
            </a:r>
            <a:r>
              <a:rPr lang="en-US" sz="1400" dirty="0">
                <a:solidFill>
                  <a:schemeClr val="tx1"/>
                </a:solidFill>
              </a:rPr>
              <a:t> and log in or click Join at the bottom of the home page</a:t>
            </a:r>
          </a:p>
          <a:p>
            <a:pPr marL="285750" indent="-285750">
              <a:spcBef>
                <a:spcPts val="400"/>
              </a:spcBef>
              <a:buClr>
                <a:srgbClr val="FF0000"/>
              </a:buClr>
              <a:buFont typeface="Wingdings" pitchFamily="2" charset="2"/>
              <a:buChar char="§"/>
            </a:pPr>
            <a:r>
              <a:rPr lang="en-US" sz="1400" dirty="0">
                <a:solidFill>
                  <a:schemeClr val="tx1"/>
                </a:solidFill>
              </a:rPr>
              <a:t>Or, send this completed form and a cheque payable </a:t>
            </a:r>
            <a:r>
              <a:rPr lang="en-US" sz="1400">
                <a:solidFill>
                  <a:schemeClr val="tx1"/>
                </a:solidFill>
              </a:rPr>
              <a:t>to USLA, </a:t>
            </a:r>
            <a:r>
              <a:rPr lang="en-US" sz="1400" dirty="0">
                <a:solidFill>
                  <a:schemeClr val="tx1"/>
                </a:solidFill>
              </a:rPr>
              <a:t>to </a:t>
            </a:r>
            <a:r>
              <a:rPr lang="en-US" sz="1400" b="0" i="0" u="none" strike="noStrike" dirty="0">
                <a:solidFill>
                  <a:srgbClr val="222222"/>
                </a:solidFill>
                <a:effectLst/>
              </a:rPr>
              <a:t>2365 Crowe’s Landing Rd., Douro-</a:t>
            </a:r>
            <a:r>
              <a:rPr lang="en-US" sz="1400" b="0" i="0" u="none" strike="noStrike" dirty="0" err="1">
                <a:solidFill>
                  <a:srgbClr val="222222"/>
                </a:solidFill>
                <a:effectLst/>
              </a:rPr>
              <a:t>Dummer</a:t>
            </a:r>
            <a:r>
              <a:rPr lang="en-US" sz="1400" b="0" i="0" u="none" strike="noStrike" dirty="0">
                <a:solidFill>
                  <a:srgbClr val="222222"/>
                </a:solidFill>
                <a:effectLst/>
              </a:rPr>
              <a:t>, ON K0L 2H0</a:t>
            </a:r>
          </a:p>
          <a:p>
            <a:pPr marL="285750" indent="-285750">
              <a:spcBef>
                <a:spcPts val="400"/>
              </a:spcBef>
              <a:buClr>
                <a:srgbClr val="FF0000"/>
              </a:buClr>
              <a:buFont typeface="Wingdings" pitchFamily="2" charset="2"/>
              <a:buChar char="§"/>
            </a:pPr>
            <a:r>
              <a:rPr lang="en-US" sz="1400" dirty="0">
                <a:solidFill>
                  <a:srgbClr val="222222"/>
                </a:solidFill>
              </a:rPr>
              <a:t>(One time donations can similarly be made by credit card, e-transfer to </a:t>
            </a:r>
            <a:r>
              <a:rPr lang="en-US" sz="1400" dirty="0">
                <a:solidFill>
                  <a:srgbClr val="222222"/>
                </a:solidFill>
                <a:hlinkClick r:id="rId7"/>
              </a:rPr>
              <a:t>donations@usla.ca</a:t>
            </a:r>
            <a:r>
              <a:rPr lang="en-US" sz="1400" dirty="0">
                <a:solidFill>
                  <a:srgbClr val="222222"/>
                </a:solidFill>
              </a:rPr>
              <a:t>, or by check)</a:t>
            </a:r>
            <a:endParaRPr lang="en-US" sz="1400" dirty="0">
              <a:solidFill>
                <a:schemeClr val="tx1"/>
              </a:solidFill>
            </a:endParaRPr>
          </a:p>
          <a:p>
            <a:pPr>
              <a:spcBef>
                <a:spcPts val="600"/>
              </a:spcBef>
            </a:pPr>
            <a:r>
              <a:rPr lang="en-US" sz="1400" dirty="0">
                <a:solidFill>
                  <a:schemeClr val="tx1"/>
                </a:solidFill>
              </a:rPr>
              <a:t>Name _________________________________________</a:t>
            </a:r>
          </a:p>
          <a:p>
            <a:pPr>
              <a:spcBef>
                <a:spcPts val="600"/>
              </a:spcBef>
            </a:pPr>
            <a:r>
              <a:rPr lang="en-US" sz="1400" dirty="0">
                <a:solidFill>
                  <a:schemeClr val="tx1"/>
                </a:solidFill>
              </a:rPr>
              <a:t>Spouse Name ___________________________________</a:t>
            </a:r>
          </a:p>
          <a:p>
            <a:pPr>
              <a:spcBef>
                <a:spcPts val="600"/>
              </a:spcBef>
            </a:pPr>
            <a:r>
              <a:rPr lang="en-US" sz="1400" dirty="0">
                <a:solidFill>
                  <a:schemeClr val="tx1"/>
                </a:solidFill>
              </a:rPr>
              <a:t>Children _______________________________________</a:t>
            </a:r>
          </a:p>
          <a:p>
            <a:pPr>
              <a:spcBef>
                <a:spcPts val="600"/>
              </a:spcBef>
            </a:pPr>
            <a:r>
              <a:rPr lang="en-US" sz="1400" dirty="0">
                <a:solidFill>
                  <a:schemeClr val="tx1"/>
                </a:solidFill>
              </a:rPr>
              <a:t>Property No.____  St. or Fire Rt. ____________________</a:t>
            </a:r>
          </a:p>
          <a:p>
            <a:pPr>
              <a:spcBef>
                <a:spcPts val="600"/>
              </a:spcBef>
            </a:pPr>
            <a:r>
              <a:rPr lang="en-US" sz="1400" dirty="0">
                <a:solidFill>
                  <a:schemeClr val="tx1"/>
                </a:solidFill>
              </a:rPr>
              <a:t>Cottage Name _______________  Island Number ______</a:t>
            </a:r>
          </a:p>
          <a:p>
            <a:pPr>
              <a:spcBef>
                <a:spcPts val="600"/>
              </a:spcBef>
            </a:pPr>
            <a:r>
              <a:rPr lang="en-US" sz="1400" dirty="0">
                <a:solidFill>
                  <a:schemeClr val="tx1"/>
                </a:solidFill>
              </a:rPr>
              <a:t>Township    Douro-</a:t>
            </a:r>
            <a:r>
              <a:rPr lang="en-US" sz="1400" dirty="0" err="1">
                <a:solidFill>
                  <a:schemeClr val="tx1"/>
                </a:solidFill>
              </a:rPr>
              <a:t>Dummer</a:t>
            </a:r>
            <a:r>
              <a:rPr lang="en-US" sz="1400" dirty="0">
                <a:solidFill>
                  <a:schemeClr val="tx1"/>
                </a:solidFill>
              </a:rPr>
              <a:t> ☐   North Kawartha ☐</a:t>
            </a:r>
          </a:p>
          <a:p>
            <a:pPr>
              <a:spcBef>
                <a:spcPts val="600"/>
              </a:spcBef>
            </a:pPr>
            <a:r>
              <a:rPr lang="en-US" sz="1400" dirty="0">
                <a:solidFill>
                  <a:schemeClr val="tx1"/>
                </a:solidFill>
              </a:rPr>
              <a:t>Home Address __________________________________</a:t>
            </a:r>
          </a:p>
          <a:p>
            <a:pPr>
              <a:spcBef>
                <a:spcPts val="600"/>
              </a:spcBef>
            </a:pPr>
            <a:r>
              <a:rPr lang="en-US" sz="1400" dirty="0">
                <a:solidFill>
                  <a:schemeClr val="tx1"/>
                </a:solidFill>
              </a:rPr>
              <a:t>City ____________Prov/State ___Postal/Zip Code _____</a:t>
            </a:r>
          </a:p>
          <a:p>
            <a:pPr>
              <a:spcBef>
                <a:spcPts val="600"/>
              </a:spcBef>
            </a:pPr>
            <a:r>
              <a:rPr lang="en-US" sz="1400" dirty="0">
                <a:solidFill>
                  <a:schemeClr val="tx1"/>
                </a:solidFill>
              </a:rPr>
              <a:t>Email Address __________________________________</a:t>
            </a:r>
          </a:p>
          <a:p>
            <a:pPr>
              <a:spcBef>
                <a:spcPts val="600"/>
              </a:spcBef>
            </a:pPr>
            <a:r>
              <a:rPr lang="en-US" sz="1400" dirty="0">
                <a:solidFill>
                  <a:schemeClr val="tx1"/>
                </a:solidFill>
              </a:rPr>
              <a:t>Preferred Phone ________Phone(for Directory) _______</a:t>
            </a:r>
          </a:p>
          <a:p>
            <a:pPr>
              <a:spcBef>
                <a:spcPts val="600"/>
              </a:spcBef>
            </a:pPr>
            <a:r>
              <a:rPr lang="en-US" sz="1400" dirty="0">
                <a:solidFill>
                  <a:schemeClr val="tx1"/>
                </a:solidFill>
              </a:rPr>
              <a:t>Include me in the Membership Directory?  Y☐  N☐</a:t>
            </a:r>
          </a:p>
        </p:txBody>
      </p:sp>
      <p:pic>
        <p:nvPicPr>
          <p:cNvPr id="9" name="Picture 8" descr="A yellow and red flag with a star&#10;&#10;Description automatically generated">
            <a:extLst>
              <a:ext uri="{FF2B5EF4-FFF2-40B4-BE49-F238E27FC236}">
                <a16:creationId xmlns:a16="http://schemas.microsoft.com/office/drawing/2014/main" id="{36B4D77E-BE3B-6BA1-41BB-EB034CDF6EED}"/>
              </a:ext>
            </a:extLst>
          </p:cNvPr>
          <p:cNvPicPr>
            <a:picLocks noChangeAspect="1"/>
          </p:cNvPicPr>
          <p:nvPr/>
        </p:nvPicPr>
        <p:blipFill>
          <a:blip r:embed="rId8"/>
          <a:stretch>
            <a:fillRect/>
          </a:stretch>
        </p:blipFill>
        <p:spPr>
          <a:xfrm>
            <a:off x="1774370" y="540225"/>
            <a:ext cx="1741717" cy="854428"/>
          </a:xfrm>
          <a:prstGeom prst="rect">
            <a:avLst/>
          </a:prstGeom>
        </p:spPr>
      </p:pic>
      <p:sp>
        <p:nvSpPr>
          <p:cNvPr id="6" name="TextBox 5">
            <a:extLst>
              <a:ext uri="{FF2B5EF4-FFF2-40B4-BE49-F238E27FC236}">
                <a16:creationId xmlns:a16="http://schemas.microsoft.com/office/drawing/2014/main" id="{034BB1EA-EA58-B0FA-2DE3-99BEB4FF4779}"/>
              </a:ext>
            </a:extLst>
          </p:cNvPr>
          <p:cNvSpPr txBox="1"/>
          <p:nvPr/>
        </p:nvSpPr>
        <p:spPr>
          <a:xfrm>
            <a:off x="5246914" y="468083"/>
            <a:ext cx="4343400" cy="461665"/>
          </a:xfrm>
          <a:prstGeom prst="rect">
            <a:avLst/>
          </a:prstGeom>
          <a:solidFill>
            <a:srgbClr val="FF0000"/>
          </a:solidFill>
          <a:ln>
            <a:noFill/>
          </a:ln>
        </p:spPr>
        <p:txBody>
          <a:bodyPr wrap="square" rtlCol="0">
            <a:spAutoFit/>
          </a:bodyPr>
          <a:lstStyle/>
          <a:p>
            <a:pPr algn="ctr"/>
            <a:r>
              <a:rPr lang="en-US" sz="2400" dirty="0">
                <a:solidFill>
                  <a:srgbClr val="FFFF00"/>
                </a:solidFill>
              </a:rPr>
              <a:t>USLA MEMBERSHIP FORM</a:t>
            </a:r>
          </a:p>
        </p:txBody>
      </p:sp>
      <p:sp>
        <p:nvSpPr>
          <p:cNvPr id="7" name="TextBox 6">
            <a:extLst>
              <a:ext uri="{FF2B5EF4-FFF2-40B4-BE49-F238E27FC236}">
                <a16:creationId xmlns:a16="http://schemas.microsoft.com/office/drawing/2014/main" id="{371F83E9-EE19-F45D-D6F9-505D78B276A7}"/>
              </a:ext>
            </a:extLst>
          </p:cNvPr>
          <p:cNvSpPr txBox="1"/>
          <p:nvPr/>
        </p:nvSpPr>
        <p:spPr>
          <a:xfrm>
            <a:off x="5246910" y="6868882"/>
            <a:ext cx="4343400" cy="461665"/>
          </a:xfrm>
          <a:prstGeom prst="rect">
            <a:avLst/>
          </a:prstGeom>
          <a:solidFill>
            <a:srgbClr val="FF0000"/>
          </a:solidFill>
          <a:ln>
            <a:noFill/>
          </a:ln>
        </p:spPr>
        <p:txBody>
          <a:bodyPr wrap="square" rtlCol="0">
            <a:spAutoFit/>
          </a:bodyPr>
          <a:lstStyle/>
          <a:p>
            <a:pPr algn="ctr"/>
            <a:r>
              <a:rPr lang="en-US" sz="2400" dirty="0">
                <a:solidFill>
                  <a:srgbClr val="FFFF00"/>
                </a:solidFill>
              </a:rPr>
              <a:t>THANK YOU!!</a:t>
            </a:r>
          </a:p>
        </p:txBody>
      </p:sp>
      <p:pic>
        <p:nvPicPr>
          <p:cNvPr id="11" name="Picture 10" descr="A red star in a yellow circle&#10;&#10;Description automatically generated">
            <a:extLst>
              <a:ext uri="{FF2B5EF4-FFF2-40B4-BE49-F238E27FC236}">
                <a16:creationId xmlns:a16="http://schemas.microsoft.com/office/drawing/2014/main" id="{BB9212E0-3EF6-0B29-3D5C-E29E28B80004}"/>
              </a:ext>
            </a:extLst>
          </p:cNvPr>
          <p:cNvPicPr>
            <a:picLocks noChangeAspect="1"/>
          </p:cNvPicPr>
          <p:nvPr/>
        </p:nvPicPr>
        <p:blipFill>
          <a:blip r:embed="rId9"/>
          <a:stretch>
            <a:fillRect/>
          </a:stretch>
        </p:blipFill>
        <p:spPr>
          <a:xfrm>
            <a:off x="8795282" y="6940566"/>
            <a:ext cx="317874" cy="309321"/>
          </a:xfrm>
          <a:prstGeom prst="rect">
            <a:avLst/>
          </a:prstGeom>
        </p:spPr>
      </p:pic>
      <p:pic>
        <p:nvPicPr>
          <p:cNvPr id="13" name="Picture 12" descr="A red star in a yellow circle&#10;&#10;Description automatically generated">
            <a:extLst>
              <a:ext uri="{FF2B5EF4-FFF2-40B4-BE49-F238E27FC236}">
                <a16:creationId xmlns:a16="http://schemas.microsoft.com/office/drawing/2014/main" id="{3A4459D9-B246-8DD9-F5D2-E49D51FA3E60}"/>
              </a:ext>
            </a:extLst>
          </p:cNvPr>
          <p:cNvPicPr>
            <a:picLocks noChangeAspect="1"/>
          </p:cNvPicPr>
          <p:nvPr/>
        </p:nvPicPr>
        <p:blipFill>
          <a:blip r:embed="rId9"/>
          <a:stretch>
            <a:fillRect/>
          </a:stretch>
        </p:blipFill>
        <p:spPr>
          <a:xfrm>
            <a:off x="5736397" y="6940564"/>
            <a:ext cx="317874" cy="309321"/>
          </a:xfrm>
          <a:prstGeom prst="rect">
            <a:avLst/>
          </a:prstGeom>
        </p:spPr>
      </p:pic>
      <p:pic>
        <p:nvPicPr>
          <p:cNvPr id="3" name="Picture 2" descr="A qr code with a few squares&#10;&#10;Description automatically generated">
            <a:extLst>
              <a:ext uri="{FF2B5EF4-FFF2-40B4-BE49-F238E27FC236}">
                <a16:creationId xmlns:a16="http://schemas.microsoft.com/office/drawing/2014/main" id="{5F67E30F-D565-04E1-8918-B1BDE276BDB5}"/>
              </a:ext>
            </a:extLst>
          </p:cNvPr>
          <p:cNvPicPr>
            <a:picLocks noChangeAspect="1"/>
          </p:cNvPicPr>
          <p:nvPr/>
        </p:nvPicPr>
        <p:blipFill>
          <a:blip r:embed="rId10"/>
          <a:stretch>
            <a:fillRect/>
          </a:stretch>
        </p:blipFill>
        <p:spPr>
          <a:xfrm>
            <a:off x="8899025" y="1196419"/>
            <a:ext cx="658088" cy="658088"/>
          </a:xfrm>
          <a:prstGeom prst="rect">
            <a:avLst/>
          </a:prstGeom>
        </p:spPr>
      </p:pic>
    </p:spTree>
    <p:extLst>
      <p:ext uri="{BB962C8B-B14F-4D97-AF65-F5344CB8AC3E}">
        <p14:creationId xmlns:p14="http://schemas.microsoft.com/office/powerpoint/2010/main" val="13783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63C99D-385A-7CDE-3FAC-10C9A043D951}"/>
              </a:ext>
            </a:extLst>
          </p:cNvPr>
          <p:cNvSpPr/>
          <p:nvPr/>
        </p:nvSpPr>
        <p:spPr>
          <a:xfrm>
            <a:off x="64546" y="96818"/>
            <a:ext cx="9929309" cy="7600275"/>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C058B-ED01-D08B-9A77-CD4442ECF596}"/>
              </a:ext>
            </a:extLst>
          </p:cNvPr>
          <p:cNvSpPr>
            <a:spLocks noGrp="1"/>
          </p:cNvSpPr>
          <p:nvPr>
            <p:ph type="title"/>
          </p:nvPr>
        </p:nvSpPr>
        <p:spPr>
          <a:xfrm>
            <a:off x="691515" y="2711534"/>
            <a:ext cx="8675370" cy="1502305"/>
          </a:xfrm>
        </p:spPr>
        <p:txBody>
          <a:bodyPr>
            <a:normAutofit/>
          </a:bodyPr>
          <a:lstStyle/>
          <a:p>
            <a:pPr algn="ctr"/>
            <a:r>
              <a:rPr lang="en-US" sz="7200" dirty="0"/>
              <a:t>Join the USLA today!!!!</a:t>
            </a:r>
          </a:p>
        </p:txBody>
      </p:sp>
      <p:pic>
        <p:nvPicPr>
          <p:cNvPr id="4" name="Picture 3" descr="A yellow and red flag with a star&#10;&#10;Description automatically generated">
            <a:extLst>
              <a:ext uri="{FF2B5EF4-FFF2-40B4-BE49-F238E27FC236}">
                <a16:creationId xmlns:a16="http://schemas.microsoft.com/office/drawing/2014/main" id="{B0AC85AB-C39C-467A-BBF2-79B2319AEBF3}"/>
              </a:ext>
            </a:extLst>
          </p:cNvPr>
          <p:cNvPicPr>
            <a:picLocks noChangeAspect="1"/>
          </p:cNvPicPr>
          <p:nvPr/>
        </p:nvPicPr>
        <p:blipFill>
          <a:blip r:embed="rId2"/>
          <a:stretch>
            <a:fillRect/>
          </a:stretch>
        </p:blipFill>
        <p:spPr>
          <a:xfrm>
            <a:off x="3083090" y="685648"/>
            <a:ext cx="3825740" cy="1876780"/>
          </a:xfrm>
          <a:prstGeom prst="rect">
            <a:avLst/>
          </a:prstGeom>
        </p:spPr>
      </p:pic>
      <p:pic>
        <p:nvPicPr>
          <p:cNvPr id="6" name="Picture 5" descr="A qr code with a few squares&#10;&#10;Description automatically generated">
            <a:extLst>
              <a:ext uri="{FF2B5EF4-FFF2-40B4-BE49-F238E27FC236}">
                <a16:creationId xmlns:a16="http://schemas.microsoft.com/office/drawing/2014/main" id="{BDEF44A1-0175-C559-B91B-A02F3101D47D}"/>
              </a:ext>
            </a:extLst>
          </p:cNvPr>
          <p:cNvPicPr>
            <a:picLocks noChangeAspect="1"/>
          </p:cNvPicPr>
          <p:nvPr/>
        </p:nvPicPr>
        <p:blipFill>
          <a:blip r:embed="rId3"/>
          <a:stretch>
            <a:fillRect/>
          </a:stretch>
        </p:blipFill>
        <p:spPr>
          <a:xfrm>
            <a:off x="4244808" y="4021680"/>
            <a:ext cx="1502304" cy="1502304"/>
          </a:xfrm>
          <a:prstGeom prst="rect">
            <a:avLst/>
          </a:prstGeom>
        </p:spPr>
      </p:pic>
      <p:sp>
        <p:nvSpPr>
          <p:cNvPr id="7" name="Down Arrow 6">
            <a:extLst>
              <a:ext uri="{FF2B5EF4-FFF2-40B4-BE49-F238E27FC236}">
                <a16:creationId xmlns:a16="http://schemas.microsoft.com/office/drawing/2014/main" id="{97293C18-E8CB-E41E-1DFF-E71419BAEA9B}"/>
              </a:ext>
            </a:extLst>
          </p:cNvPr>
          <p:cNvSpPr/>
          <p:nvPr/>
        </p:nvSpPr>
        <p:spPr>
          <a:xfrm rot="16200000">
            <a:off x="4314092" y="4104767"/>
            <a:ext cx="1430216" cy="4865077"/>
          </a:xfrm>
          <a:prstGeom prst="down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ed star in a yellow circle&#10;&#10;Description automatically generated">
            <a:extLst>
              <a:ext uri="{FF2B5EF4-FFF2-40B4-BE49-F238E27FC236}">
                <a16:creationId xmlns:a16="http://schemas.microsoft.com/office/drawing/2014/main" id="{D600F5B5-29F5-328D-49B0-6351B6EA4BFC}"/>
              </a:ext>
            </a:extLst>
          </p:cNvPr>
          <p:cNvPicPr>
            <a:picLocks noChangeAspect="1"/>
          </p:cNvPicPr>
          <p:nvPr/>
        </p:nvPicPr>
        <p:blipFill>
          <a:blip r:embed="rId4"/>
          <a:stretch>
            <a:fillRect/>
          </a:stretch>
        </p:blipFill>
        <p:spPr>
          <a:xfrm>
            <a:off x="4617059" y="6178064"/>
            <a:ext cx="743880" cy="723864"/>
          </a:xfrm>
          <a:prstGeom prst="rect">
            <a:avLst/>
          </a:prstGeom>
        </p:spPr>
      </p:pic>
      <p:sp>
        <p:nvSpPr>
          <p:cNvPr id="9" name="TextBox 8">
            <a:extLst>
              <a:ext uri="{FF2B5EF4-FFF2-40B4-BE49-F238E27FC236}">
                <a16:creationId xmlns:a16="http://schemas.microsoft.com/office/drawing/2014/main" id="{1B0AC7A5-BC96-8C81-8464-430268573FDB}"/>
              </a:ext>
            </a:extLst>
          </p:cNvPr>
          <p:cNvSpPr txBox="1"/>
          <p:nvPr/>
        </p:nvSpPr>
        <p:spPr>
          <a:xfrm>
            <a:off x="2493085" y="7130531"/>
            <a:ext cx="5072230" cy="369332"/>
          </a:xfrm>
          <a:prstGeom prst="rect">
            <a:avLst/>
          </a:prstGeom>
          <a:noFill/>
        </p:spPr>
        <p:txBody>
          <a:bodyPr wrap="square">
            <a:spAutoFit/>
          </a:bodyPr>
          <a:lstStyle/>
          <a:p>
            <a:pPr algn="ctr"/>
            <a:r>
              <a:rPr lang="en-US" sz="1800" dirty="0">
                <a:solidFill>
                  <a:schemeClr val="tx1"/>
                </a:solidFill>
                <a:hlinkClick r:id="rId5"/>
              </a:rPr>
              <a:t>www.usla.ca</a:t>
            </a:r>
            <a:r>
              <a:rPr lang="en-US" sz="1800" dirty="0">
                <a:solidFill>
                  <a:schemeClr val="tx1"/>
                </a:solidFill>
              </a:rPr>
              <a:t> </a:t>
            </a:r>
            <a:endParaRPr lang="en-US" dirty="0"/>
          </a:p>
        </p:txBody>
      </p:sp>
    </p:spTree>
    <p:extLst>
      <p:ext uri="{BB962C8B-B14F-4D97-AF65-F5344CB8AC3E}">
        <p14:creationId xmlns:p14="http://schemas.microsoft.com/office/powerpoint/2010/main" val="176756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54894</TotalTime>
  <Words>452</Words>
  <Application>Microsoft Macintosh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Join the USLA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Wootton</dc:creator>
  <cp:lastModifiedBy>Michael Wootton</cp:lastModifiedBy>
  <cp:revision>42</cp:revision>
  <cp:lastPrinted>2024-06-10T13:09:16Z</cp:lastPrinted>
  <dcterms:created xsi:type="dcterms:W3CDTF">2023-07-21T15:58:26Z</dcterms:created>
  <dcterms:modified xsi:type="dcterms:W3CDTF">2024-06-27T02:21:55Z</dcterms:modified>
</cp:coreProperties>
</file>